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67C73E8-5670-4C5C-8C0C-9DA9B755F749}">
  <a:tblStyle styleId="{167C73E8-5670-4C5C-8C0C-9DA9B755F74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300" y="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53413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71417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06138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4300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3246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7304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dd942780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g3dd942780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7756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2994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1428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7146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0988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2442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 amt="13000"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683568" y="116633"/>
            <a:ext cx="7772400" cy="1512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4400"/>
              <a:buFont typeface="Calibri"/>
              <a:buNone/>
            </a:pPr>
            <a:r>
              <a:rPr lang="en-US" sz="4400" b="1" i="0" u="none" strike="noStrike" cap="none" dirty="0" err="1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Klassenzimmer-Debatte</a:t>
            </a:r>
            <a:endParaRPr sz="4400" b="1" i="0" u="none" strike="noStrike" cap="none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403648" y="1124744"/>
            <a:ext cx="6400800" cy="144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en-US" dirty="0" err="1" smtClean="0"/>
              <a:t>Ablauf</a:t>
            </a:r>
            <a:r>
              <a:rPr lang="en-US" dirty="0" smtClean="0"/>
              <a:t> und </a:t>
            </a:r>
            <a:r>
              <a:rPr lang="en-US" dirty="0" err="1" smtClean="0"/>
              <a:t>Regeln</a:t>
            </a:r>
            <a:endParaRPr sz="3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58981" y="1844824"/>
            <a:ext cx="6699945" cy="3816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Calibri"/>
              <a:buNone/>
            </a:pPr>
            <a:r>
              <a:rPr lang="en-US" sz="4400" b="1" i="0" u="none" strike="noStrike" cap="none" dirty="0" err="1" smtClean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Allgemeine</a:t>
            </a:r>
            <a:r>
              <a:rPr lang="en-US" sz="4400" b="1" i="0" u="none" strike="noStrike" cap="none" dirty="0" smtClean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i="0" u="none" strike="noStrike" cap="none" dirty="0" err="1" smtClean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Regeln</a:t>
            </a:r>
            <a:endParaRPr sz="4400" b="1" i="0" u="none" strike="noStrike" cap="none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22"/>
          <p:cNvSpPr txBox="1">
            <a:spLocks noGrp="1"/>
          </p:cNvSpPr>
          <p:nvPr>
            <p:ph type="body" idx="1"/>
          </p:nvPr>
        </p:nvSpPr>
        <p:spPr>
          <a:xfrm>
            <a:off x="395523" y="156517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Alle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Schüler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r>
              <a:rPr lang="en-US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innen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sollen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sich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aktiv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 der </a:t>
            </a:r>
            <a:r>
              <a:rPr lang="en-US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Debatte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beteiligen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3429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 smtClean="0"/>
              <a:t>Die </a:t>
            </a:r>
            <a:r>
              <a:rPr lang="en-US" sz="2800" dirty="0" err="1" smtClean="0"/>
              <a:t>Schüler</a:t>
            </a:r>
            <a:r>
              <a:rPr lang="en-US" sz="2800" dirty="0" smtClean="0"/>
              <a:t>*</a:t>
            </a:r>
            <a:r>
              <a:rPr lang="en-US" sz="2800" dirty="0" err="1" smtClean="0"/>
              <a:t>innen</a:t>
            </a:r>
            <a:r>
              <a:rPr lang="en-US" sz="2800" dirty="0" smtClean="0"/>
              <a:t> </a:t>
            </a:r>
            <a:r>
              <a:rPr lang="en-US" sz="2800" dirty="0" err="1" smtClean="0"/>
              <a:t>konzentrieren</a:t>
            </a:r>
            <a:r>
              <a:rPr lang="en-US" sz="2800" dirty="0" smtClean="0"/>
              <a:t> </a:t>
            </a:r>
            <a:r>
              <a:rPr lang="en-US" sz="2800" dirty="0" err="1" smtClean="0"/>
              <a:t>sich</a:t>
            </a:r>
            <a:r>
              <a:rPr lang="en-US" sz="2800" dirty="0" smtClean="0"/>
              <a:t> auf das </a:t>
            </a:r>
            <a:r>
              <a:rPr lang="en-US" sz="2800" dirty="0" err="1" smtClean="0"/>
              <a:t>Thema</a:t>
            </a:r>
            <a:r>
              <a:rPr lang="en-US" sz="2800" dirty="0" smtClean="0"/>
              <a:t>.</a:t>
            </a:r>
          </a:p>
          <a:p>
            <a:pPr marL="3429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 smtClean="0"/>
              <a:t>Die </a:t>
            </a:r>
            <a:r>
              <a:rPr lang="en-US" sz="2800" dirty="0" err="1" smtClean="0"/>
              <a:t>Schüler</a:t>
            </a:r>
            <a:r>
              <a:rPr lang="en-US" sz="2800" dirty="0" smtClean="0"/>
              <a:t>*</a:t>
            </a:r>
            <a:r>
              <a:rPr lang="en-US" sz="2800" dirty="0" err="1" smtClean="0"/>
              <a:t>innen</a:t>
            </a:r>
            <a:r>
              <a:rPr lang="en-US" sz="2800" dirty="0" smtClean="0"/>
              <a:t> </a:t>
            </a:r>
            <a:r>
              <a:rPr lang="en-US" sz="2800" dirty="0" err="1" smtClean="0"/>
              <a:t>hören</a:t>
            </a:r>
            <a:r>
              <a:rPr lang="en-US" sz="2800" dirty="0" smtClean="0"/>
              <a:t> </a:t>
            </a:r>
            <a:r>
              <a:rPr lang="en-US" sz="2800" dirty="0" err="1" smtClean="0"/>
              <a:t>ihren</a:t>
            </a:r>
            <a:r>
              <a:rPr lang="en-US" sz="2800" dirty="0" smtClean="0"/>
              <a:t> </a:t>
            </a:r>
            <a:r>
              <a:rPr lang="en-US" sz="2800" dirty="0" err="1" smtClean="0"/>
              <a:t>Klassenkamerad</a:t>
            </a:r>
            <a:r>
              <a:rPr lang="en-US" sz="2800" dirty="0" smtClean="0"/>
              <a:t>*</a:t>
            </a:r>
            <a:r>
              <a:rPr lang="en-US" sz="2800" dirty="0" err="1" smtClean="0"/>
              <a:t>innen</a:t>
            </a:r>
            <a:r>
              <a:rPr lang="en-US" sz="2800" dirty="0" smtClean="0"/>
              <a:t> </a:t>
            </a:r>
            <a:r>
              <a:rPr lang="en-US" sz="2800" dirty="0" err="1" smtClean="0"/>
              <a:t>aufmerksam</a:t>
            </a:r>
            <a:r>
              <a:rPr lang="en-US" sz="2800" dirty="0" smtClean="0"/>
              <a:t> </a:t>
            </a:r>
            <a:r>
              <a:rPr lang="en-US" sz="2800" dirty="0" err="1" smtClean="0"/>
              <a:t>zu</a:t>
            </a:r>
            <a:r>
              <a:rPr lang="de-DE" sz="2800" dirty="0" smtClean="0"/>
              <a:t> und respektieren deren Meinungen.</a:t>
            </a:r>
            <a:endParaRPr sz="2800" dirty="0"/>
          </a:p>
          <a:p>
            <a:pPr marL="342900" marR="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de-DE" sz="2800" dirty="0" smtClean="0"/>
              <a:t>Es geht nicht um Sieg oder Niederlage, sondern um einen Lerneffekt.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Schüler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r>
              <a:rPr lang="en-US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innen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die </a:t>
            </a:r>
            <a:r>
              <a:rPr lang="en-US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diese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Regeln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nicht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befolgen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werden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von der </a:t>
            </a:r>
            <a:r>
              <a:rPr lang="en-US" sz="2800" dirty="0" err="1" smtClean="0"/>
              <a:t>Debatte</a:t>
            </a:r>
            <a:r>
              <a:rPr lang="en-US" sz="2800" dirty="0" smtClean="0"/>
              <a:t> </a:t>
            </a:r>
            <a:r>
              <a:rPr lang="en-US" sz="2800" dirty="0" err="1" smtClean="0"/>
              <a:t>ausgeschlossen</a:t>
            </a:r>
            <a:r>
              <a:rPr lang="en-US" sz="2800" dirty="0" smtClean="0"/>
              <a:t> und </a:t>
            </a:r>
            <a:r>
              <a:rPr lang="en-US" sz="2800" dirty="0" err="1" smtClean="0"/>
              <a:t>nehmen</a:t>
            </a:r>
            <a:r>
              <a:rPr lang="en-US" sz="2800" dirty="0" smtClean="0"/>
              <a:t> </a:t>
            </a:r>
            <a:r>
              <a:rPr lang="en-US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Publikum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Platz</a:t>
            </a:r>
            <a:r>
              <a:rPr lang="en-US" sz="2800" dirty="0"/>
              <a:t>.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4400"/>
              <a:buFont typeface="Calibri"/>
              <a:buNone/>
            </a:pPr>
            <a:r>
              <a:rPr lang="en-US" sz="4400" b="1" i="0" u="none" strike="noStrike" cap="none" dirty="0" err="1" smtClean="0">
                <a:solidFill>
                  <a:srgbClr val="FF3300"/>
                </a:solidFill>
                <a:latin typeface="Calibri"/>
                <a:ea typeface="Calibri"/>
                <a:cs typeface="Calibri"/>
                <a:sym typeface="Calibri"/>
              </a:rPr>
              <a:t>Zeitlicher</a:t>
            </a:r>
            <a:r>
              <a:rPr lang="en-US" sz="4400" b="1" i="0" u="none" strike="noStrike" cap="none" dirty="0" smtClean="0">
                <a:solidFill>
                  <a:srgbClr val="FF33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i="0" u="none" strike="noStrike" cap="none" dirty="0" err="1" smtClean="0">
                <a:solidFill>
                  <a:srgbClr val="FF3300"/>
                </a:solidFill>
                <a:latin typeface="Calibri"/>
                <a:ea typeface="Calibri"/>
                <a:cs typeface="Calibri"/>
                <a:sym typeface="Calibri"/>
              </a:rPr>
              <a:t>Ablauf</a:t>
            </a:r>
            <a:r>
              <a:rPr lang="en-US" sz="4400" b="1" i="0" u="none" strike="noStrike" cap="none" dirty="0" smtClean="0">
                <a:solidFill>
                  <a:srgbClr val="FF3300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b="1" dirty="0" smtClean="0">
                <a:solidFill>
                  <a:srgbClr val="FF3300"/>
                </a:solidFill>
              </a:rPr>
              <a:t>50</a:t>
            </a:r>
            <a:r>
              <a:rPr lang="en-US" sz="4400" b="1" i="0" u="none" strike="noStrike" cap="none" dirty="0" smtClean="0">
                <a:solidFill>
                  <a:srgbClr val="FF3300"/>
                </a:solidFill>
                <a:latin typeface="Calibri"/>
                <a:ea typeface="Calibri"/>
                <a:cs typeface="Calibri"/>
                <a:sym typeface="Calibri"/>
              </a:rPr>
              <a:t>´)</a:t>
            </a:r>
            <a:endParaRPr sz="4400" b="1" i="0" u="none" strike="noStrike" cap="none" dirty="0">
              <a:solidFill>
                <a:srgbClr val="FF33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54" name="Google Shape;154;p23"/>
          <p:cNvGraphicFramePr/>
          <p:nvPr>
            <p:extLst>
              <p:ext uri="{D42A27DB-BD31-4B8C-83A1-F6EECF244321}">
                <p14:modId xmlns:p14="http://schemas.microsoft.com/office/powerpoint/2010/main" val="1786095589"/>
              </p:ext>
            </p:extLst>
          </p:nvPr>
        </p:nvGraphicFramePr>
        <p:xfrm>
          <a:off x="457200" y="1340766"/>
          <a:ext cx="8229600" cy="4392500"/>
        </p:xfrm>
        <a:graphic>
          <a:graphicData uri="http://schemas.openxmlformats.org/drawingml/2006/table">
            <a:tbl>
              <a:tblPr firstRow="1" bandRow="1">
                <a:noFill/>
                <a:tableStyleId>{167C73E8-5670-4C5C-8C0C-9DA9B755F749}</a:tableStyleId>
              </a:tblPr>
              <a:tblGrid>
                <a:gridCol w="1450500"/>
                <a:gridCol w="6779100"/>
              </a:tblGrid>
              <a:tr h="4392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Duration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Goal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</a:tr>
              <a:tr h="4392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 smtClean="0"/>
                        <a:t>10´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 err="1" smtClean="0"/>
                        <a:t>Vorstellung</a:t>
                      </a:r>
                      <a:r>
                        <a:rPr lang="en-US" sz="1800" u="none" strike="noStrike" cap="none" baseline="0" dirty="0" smtClean="0"/>
                        <a:t> der </a:t>
                      </a:r>
                      <a:r>
                        <a:rPr lang="en-US" sz="1800" u="none" strike="noStrike" cap="none" baseline="0" dirty="0" err="1" smtClean="0"/>
                        <a:t>Methode</a:t>
                      </a:r>
                      <a:r>
                        <a:rPr lang="en-US" sz="1800" u="none" strike="noStrike" cap="none" baseline="0" dirty="0" smtClean="0"/>
                        <a:t> und des </a:t>
                      </a:r>
                      <a:r>
                        <a:rPr lang="en-US" sz="1800" u="none" strike="noStrike" cap="none" baseline="0" dirty="0" err="1" smtClean="0"/>
                        <a:t>Themas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</a:tr>
              <a:tr h="4392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5´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 err="1" smtClean="0"/>
                        <a:t>Fragen</a:t>
                      </a:r>
                      <a:r>
                        <a:rPr lang="en-US" sz="1800" u="none" strike="noStrike" cap="none" baseline="0" dirty="0" smtClean="0"/>
                        <a:t> / </a:t>
                      </a:r>
                      <a:r>
                        <a:rPr lang="en-US" sz="1800" u="none" strike="noStrike" cap="none" baseline="0" dirty="0" err="1" smtClean="0"/>
                        <a:t>Klärung</a:t>
                      </a:r>
                      <a:r>
                        <a:rPr lang="en-US" sz="1800" u="none" strike="noStrike" cap="none" baseline="0" dirty="0" smtClean="0"/>
                        <a:t> </a:t>
                      </a:r>
                      <a:r>
                        <a:rPr lang="en-US" sz="1800" u="none" strike="noStrike" cap="none" baseline="0" dirty="0" err="1" smtClean="0"/>
                        <a:t>unklarer</a:t>
                      </a:r>
                      <a:r>
                        <a:rPr lang="en-US" sz="1800" u="none" strike="noStrike" cap="none" baseline="0" dirty="0" smtClean="0"/>
                        <a:t> </a:t>
                      </a:r>
                      <a:r>
                        <a:rPr lang="en-US" sz="1800" u="none" strike="noStrike" cap="none" baseline="0" dirty="0" err="1" smtClean="0"/>
                        <a:t>Punkte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</a:tr>
              <a:tr h="4392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10´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 err="1" smtClean="0"/>
                        <a:t>Vorbereitung</a:t>
                      </a:r>
                      <a:r>
                        <a:rPr lang="en-US" sz="1800" u="none" strike="noStrike" cap="none" baseline="0" dirty="0" smtClean="0"/>
                        <a:t> der </a:t>
                      </a:r>
                      <a:r>
                        <a:rPr lang="en-US" sz="1800" u="none" strike="noStrike" cap="none" baseline="0" dirty="0" err="1" smtClean="0"/>
                        <a:t>Argumente</a:t>
                      </a:r>
                      <a:r>
                        <a:rPr lang="en-US" sz="1800" u="none" strike="noStrike" cap="none" baseline="0" dirty="0" smtClean="0"/>
                        <a:t> in </a:t>
                      </a:r>
                      <a:r>
                        <a:rPr lang="en-US" sz="1800" u="none" strike="noStrike" cap="none" baseline="0" dirty="0" err="1" smtClean="0"/>
                        <a:t>Gruppen</a:t>
                      </a:r>
                      <a:r>
                        <a:rPr lang="en-US" sz="1800" u="none" strike="noStrike" cap="none" baseline="0" dirty="0" smtClean="0"/>
                        <a:t> </a:t>
                      </a:r>
                      <a:r>
                        <a:rPr lang="en-US" sz="1800" u="none" strike="noStrike" cap="none" baseline="0" dirty="0" err="1" smtClean="0"/>
                        <a:t>durch</a:t>
                      </a:r>
                      <a:r>
                        <a:rPr lang="en-US" sz="1800" u="none" strike="noStrike" cap="none" baseline="0" dirty="0" smtClean="0"/>
                        <a:t> </a:t>
                      </a:r>
                      <a:r>
                        <a:rPr lang="en-US" sz="1800" u="none" strike="noStrike" cap="none" dirty="0" err="1" smtClean="0"/>
                        <a:t>Schüler</a:t>
                      </a:r>
                      <a:r>
                        <a:rPr lang="en-US" sz="1800" u="none" strike="noStrike" cap="none" dirty="0" smtClean="0"/>
                        <a:t>*</a:t>
                      </a:r>
                      <a:r>
                        <a:rPr lang="en-US" sz="1800" u="none" strike="noStrike" cap="none" dirty="0" err="1" smtClean="0"/>
                        <a:t>innen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</a:tr>
              <a:tr h="4392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2´x 2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 err="1" smtClean="0"/>
                        <a:t>Präsentation</a:t>
                      </a:r>
                      <a:r>
                        <a:rPr lang="en-US" sz="1800" u="none" strike="noStrike" cap="none" dirty="0" smtClean="0"/>
                        <a:t> der </a:t>
                      </a:r>
                      <a:r>
                        <a:rPr lang="en-US" sz="1800" u="none" strike="noStrike" cap="none" baseline="0" dirty="0" err="1" smtClean="0"/>
                        <a:t>Argumente</a:t>
                      </a:r>
                      <a:r>
                        <a:rPr lang="en-US" sz="1800" u="none" strike="noStrike" cap="none" baseline="0" dirty="0" smtClean="0"/>
                        <a:t> </a:t>
                      </a:r>
                      <a:r>
                        <a:rPr lang="en-US" sz="1800" u="none" strike="noStrike" cap="none" baseline="0" dirty="0" err="1" smtClean="0"/>
                        <a:t>durch</a:t>
                      </a:r>
                      <a:r>
                        <a:rPr lang="en-US" sz="1800" u="none" strike="noStrike" cap="none" baseline="0" dirty="0" smtClean="0"/>
                        <a:t> die Teams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</a:tr>
              <a:tr h="4392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1´x 6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 err="1" smtClean="0"/>
                        <a:t>Darstellung</a:t>
                      </a:r>
                      <a:r>
                        <a:rPr lang="en-US" sz="1800" u="none" strike="noStrike" cap="none" dirty="0" smtClean="0"/>
                        <a:t> der </a:t>
                      </a:r>
                      <a:r>
                        <a:rPr lang="en-US" sz="1800" u="none" strike="noStrike" cap="none" dirty="0" err="1" smtClean="0"/>
                        <a:t>Gegenargumente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</a:tr>
              <a:tr h="4392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5´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 err="1" smtClean="0"/>
                        <a:t>Reflexion</a:t>
                      </a:r>
                      <a:r>
                        <a:rPr lang="en-US" sz="1800" u="none" strike="noStrike" cap="none" smtClean="0"/>
                        <a:t> und </a:t>
                      </a:r>
                      <a:r>
                        <a:rPr lang="en-US" sz="1800" u="none" strike="noStrike" cap="none" dirty="0" err="1" smtClean="0"/>
                        <a:t>Fazit</a:t>
                      </a:r>
                      <a:r>
                        <a:rPr lang="en-US" sz="1800" u="none" strike="noStrike" cap="none" baseline="0" dirty="0" smtClean="0"/>
                        <a:t> in </a:t>
                      </a:r>
                      <a:r>
                        <a:rPr lang="en-US" sz="1800" u="none" strike="noStrike" cap="none" baseline="0" dirty="0" err="1" smtClean="0"/>
                        <a:t>Gruppen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</a:tr>
              <a:tr h="4392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2´x 2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 err="1" smtClean="0"/>
                        <a:t>Vorstellung</a:t>
                      </a:r>
                      <a:r>
                        <a:rPr lang="en-US" sz="1800" u="none" strike="noStrike" cap="none" dirty="0" smtClean="0"/>
                        <a:t> des</a:t>
                      </a:r>
                      <a:r>
                        <a:rPr lang="en-US" sz="1800" u="none" strike="noStrike" cap="none" baseline="0" dirty="0" smtClean="0"/>
                        <a:t> </a:t>
                      </a:r>
                      <a:r>
                        <a:rPr lang="en-US" sz="1800" u="none" strike="noStrike" cap="none" baseline="0" dirty="0" err="1" smtClean="0"/>
                        <a:t>jeweiligen</a:t>
                      </a:r>
                      <a:r>
                        <a:rPr lang="en-US" sz="1800" u="none" strike="noStrike" cap="none" baseline="0" dirty="0" smtClean="0"/>
                        <a:t> </a:t>
                      </a:r>
                      <a:r>
                        <a:rPr lang="en-US" sz="1800" u="none" strike="noStrike" cap="none" baseline="0" dirty="0" err="1" smtClean="0"/>
                        <a:t>Gruppenfazits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</a:tr>
              <a:tr h="4392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4´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 err="1" smtClean="0"/>
                        <a:t>Auswertung</a:t>
                      </a:r>
                      <a:r>
                        <a:rPr lang="en-US" sz="1800" u="none" strike="noStrike" cap="none" dirty="0" smtClean="0"/>
                        <a:t> der </a:t>
                      </a:r>
                      <a:r>
                        <a:rPr lang="en-US" sz="1800" u="none" strike="noStrike" cap="none" dirty="0" err="1" smtClean="0"/>
                        <a:t>Beobachter</a:t>
                      </a:r>
                      <a:r>
                        <a:rPr lang="en-US" sz="1800" u="none" strike="noStrike" cap="none" dirty="0" smtClean="0"/>
                        <a:t>*</a:t>
                      </a:r>
                      <a:r>
                        <a:rPr lang="en-US" sz="1800" u="none" strike="noStrike" cap="none" dirty="0" err="1" smtClean="0"/>
                        <a:t>innen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</a:tr>
              <a:tr h="4392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2´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 err="1" smtClean="0"/>
                        <a:t>Fazit</a:t>
                      </a:r>
                      <a:r>
                        <a:rPr lang="en-US" sz="1800" u="none" strike="noStrike" cap="none" dirty="0" smtClean="0"/>
                        <a:t> der </a:t>
                      </a:r>
                      <a:r>
                        <a:rPr lang="en-US" sz="1800" u="none" strike="noStrike" cap="none" dirty="0" err="1" smtClean="0"/>
                        <a:t>Lehrkraft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4400"/>
              <a:buFont typeface="Calibri"/>
              <a:buNone/>
            </a:pPr>
            <a:r>
              <a:rPr lang="en-US" b="1" dirty="0" smtClean="0">
                <a:solidFill>
                  <a:srgbClr val="E36C09"/>
                </a:solidFill>
              </a:rPr>
              <a:t>KLASSENZIMMER-</a:t>
            </a:r>
            <a:r>
              <a:rPr lang="en-US" sz="4400" b="1" i="0" u="none" strike="noStrike" cap="none" dirty="0" smtClean="0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DEBATTE</a:t>
            </a:r>
            <a:endParaRPr sz="4400" b="1" i="0" u="none" strike="noStrike" cap="none" dirty="0">
              <a:solidFill>
                <a:srgbClr val="E36C0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1180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WORUM GEHT ES?</a:t>
            </a:r>
            <a:endParaRPr dirty="0"/>
          </a:p>
          <a:p>
            <a:pPr marL="3429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00"/>
                </a:solidFill>
              </a:rPr>
              <a:t>In </a:t>
            </a:r>
            <a:r>
              <a:rPr lang="en-US" sz="2600" dirty="0" err="1" smtClean="0">
                <a:solidFill>
                  <a:srgbClr val="000000"/>
                </a:solidFill>
              </a:rPr>
              <a:t>einer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Debatte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argumentieren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Schüler</a:t>
            </a:r>
            <a:r>
              <a:rPr lang="en-US" sz="2600" dirty="0" smtClean="0">
                <a:solidFill>
                  <a:srgbClr val="000000"/>
                </a:solidFill>
              </a:rPr>
              <a:t>*</a:t>
            </a:r>
            <a:r>
              <a:rPr lang="en-US" sz="2600" dirty="0" err="1" smtClean="0">
                <a:solidFill>
                  <a:srgbClr val="000000"/>
                </a:solidFill>
              </a:rPr>
              <a:t>innen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für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bzw</a:t>
            </a:r>
            <a:r>
              <a:rPr lang="en-US" sz="2600" dirty="0" smtClean="0">
                <a:solidFill>
                  <a:srgbClr val="000000"/>
                </a:solidFill>
              </a:rPr>
              <a:t>. </a:t>
            </a:r>
            <a:r>
              <a:rPr lang="en-US" sz="2600" dirty="0" err="1" smtClean="0">
                <a:solidFill>
                  <a:srgbClr val="000000"/>
                </a:solidFill>
              </a:rPr>
              <a:t>gegen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eine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vorgegebene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Aussage</a:t>
            </a:r>
            <a:r>
              <a:rPr lang="en-US" sz="2600" dirty="0" smtClean="0">
                <a:solidFill>
                  <a:srgbClr val="000000"/>
                </a:solidFill>
              </a:rPr>
              <a:t> (</a:t>
            </a:r>
            <a:r>
              <a:rPr lang="en-US" sz="2600" dirty="0" err="1" smtClean="0">
                <a:solidFill>
                  <a:srgbClr val="000000"/>
                </a:solidFill>
              </a:rPr>
              <a:t>Thema</a:t>
            </a:r>
            <a:r>
              <a:rPr lang="en-US" sz="2600" dirty="0" smtClean="0">
                <a:solidFill>
                  <a:srgbClr val="000000"/>
                </a:solidFill>
              </a:rPr>
              <a:t>), </a:t>
            </a:r>
            <a:r>
              <a:rPr lang="en-US" sz="2600" dirty="0" err="1" smtClean="0">
                <a:solidFill>
                  <a:srgbClr val="000000"/>
                </a:solidFill>
              </a:rPr>
              <a:t>ohne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dabei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eine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abschließende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Lösung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zu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finden</a:t>
            </a:r>
            <a:r>
              <a:rPr lang="en-US" sz="2600" dirty="0" smtClean="0">
                <a:solidFill>
                  <a:srgbClr val="000000"/>
                </a:solidFill>
              </a:rPr>
              <a:t>.</a:t>
            </a:r>
            <a:endParaRPr sz="2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609600" y="3507974"/>
            <a:ext cx="8229600" cy="18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ZIEL</a:t>
            </a:r>
            <a:endParaRPr sz="3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01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➔"/>
            </a:pPr>
            <a:r>
              <a:rPr lang="en-US" sz="2600" dirty="0" err="1" smtClean="0">
                <a:latin typeface="Calibri"/>
                <a:ea typeface="Calibri"/>
                <a:cs typeface="Calibri"/>
                <a:sym typeface="Calibri"/>
              </a:rPr>
              <a:t>Förderung</a:t>
            </a:r>
            <a:r>
              <a:rPr lang="en-US" sz="2600" dirty="0" smtClean="0">
                <a:latin typeface="Calibri"/>
                <a:ea typeface="Calibri"/>
                <a:cs typeface="Calibri"/>
                <a:sym typeface="Calibri"/>
              </a:rPr>
              <a:t> von </a:t>
            </a:r>
            <a:r>
              <a:rPr lang="en-US" sz="2600" dirty="0" err="1" smtClean="0">
                <a:latin typeface="Calibri"/>
                <a:ea typeface="Calibri"/>
                <a:cs typeface="Calibri"/>
                <a:sym typeface="Calibri"/>
              </a:rPr>
              <a:t>kommunikativer</a:t>
            </a:r>
            <a:r>
              <a:rPr lang="en-US" sz="26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600" dirty="0" err="1" smtClean="0">
                <a:latin typeface="Calibri"/>
                <a:ea typeface="Calibri"/>
                <a:cs typeface="Calibri"/>
                <a:sym typeface="Calibri"/>
              </a:rPr>
              <a:t>Kompetenz</a:t>
            </a:r>
            <a:r>
              <a:rPr lang="en-US" sz="2600" dirty="0" smtClean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600" dirty="0" err="1" smtClean="0">
                <a:latin typeface="Calibri"/>
                <a:ea typeface="Calibri"/>
                <a:cs typeface="Calibri"/>
                <a:sym typeface="Calibri"/>
              </a:rPr>
              <a:t>analytischem</a:t>
            </a:r>
            <a:r>
              <a:rPr lang="en-US" sz="26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600" dirty="0" err="1" smtClean="0">
                <a:latin typeface="Calibri"/>
                <a:ea typeface="Calibri"/>
                <a:cs typeface="Calibri"/>
                <a:sym typeface="Calibri"/>
              </a:rPr>
              <a:t>Denken</a:t>
            </a:r>
            <a:r>
              <a:rPr lang="en-US" sz="2600" dirty="0" smtClean="0">
                <a:latin typeface="Calibri"/>
                <a:ea typeface="Calibri"/>
                <a:cs typeface="Calibri"/>
                <a:sym typeface="Calibri"/>
              </a:rPr>
              <a:t> und </a:t>
            </a:r>
            <a:r>
              <a:rPr lang="en-US" sz="2600" dirty="0" err="1" smtClean="0">
                <a:latin typeface="Calibri"/>
                <a:ea typeface="Calibri"/>
                <a:cs typeface="Calibri"/>
                <a:sym typeface="Calibri"/>
              </a:rPr>
              <a:t>gegenseitigem</a:t>
            </a:r>
            <a:r>
              <a:rPr lang="en-US" sz="26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600" dirty="0" err="1" smtClean="0">
                <a:latin typeface="Calibri"/>
                <a:ea typeface="Calibri"/>
                <a:cs typeface="Calibri"/>
                <a:sym typeface="Calibri"/>
              </a:rPr>
              <a:t>Respekt</a:t>
            </a:r>
            <a:r>
              <a:rPr lang="en-US" sz="2600" dirty="0" smtClean="0">
                <a:latin typeface="Calibri"/>
                <a:ea typeface="Calibri"/>
                <a:cs typeface="Calibri"/>
                <a:sym typeface="Calibri"/>
              </a:rPr>
              <a:t>; </a:t>
            </a:r>
            <a:endParaRPr sz="2600" dirty="0">
              <a:latin typeface="Calibri"/>
              <a:ea typeface="Calibri"/>
              <a:cs typeface="Calibri"/>
              <a:sym typeface="Calibri"/>
            </a:endParaRPr>
          </a:p>
          <a:p>
            <a:pPr marL="8001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➔"/>
            </a:pPr>
            <a:r>
              <a:rPr lang="en-US" sz="2600" dirty="0" err="1" smtClean="0">
                <a:latin typeface="Calibri"/>
                <a:ea typeface="Calibri"/>
                <a:cs typeface="Calibri"/>
                <a:sym typeface="Calibri"/>
              </a:rPr>
              <a:t>Erweiterung</a:t>
            </a:r>
            <a:r>
              <a:rPr lang="en-US" sz="2600" dirty="0" smtClean="0">
                <a:latin typeface="Calibri"/>
                <a:ea typeface="Calibri"/>
                <a:cs typeface="Calibri"/>
                <a:sym typeface="Calibri"/>
              </a:rPr>
              <a:t> der </a:t>
            </a:r>
            <a:r>
              <a:rPr lang="en-US" sz="2600" dirty="0" err="1" smtClean="0">
                <a:latin typeface="Calibri"/>
                <a:ea typeface="Calibri"/>
                <a:cs typeface="Calibri"/>
                <a:sym typeface="Calibri"/>
              </a:rPr>
              <a:t>inhaltlichen</a:t>
            </a:r>
            <a:r>
              <a:rPr lang="en-US" sz="26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600" dirty="0" err="1" smtClean="0">
                <a:latin typeface="Calibri"/>
                <a:ea typeface="Calibri"/>
                <a:cs typeface="Calibri"/>
                <a:sym typeface="Calibri"/>
              </a:rPr>
              <a:t>Kenntnisse</a:t>
            </a:r>
            <a:r>
              <a:rPr lang="en-US" sz="2600" dirty="0" smtClean="0"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n-US" sz="2600" dirty="0" err="1" smtClean="0">
                <a:latin typeface="Calibri"/>
                <a:ea typeface="Calibri"/>
                <a:cs typeface="Calibri"/>
                <a:sym typeface="Calibri"/>
              </a:rPr>
              <a:t>Bezug</a:t>
            </a:r>
            <a:r>
              <a:rPr lang="en-US" sz="2600" dirty="0" smtClean="0">
                <a:latin typeface="Calibri"/>
                <a:ea typeface="Calibri"/>
                <a:cs typeface="Calibri"/>
                <a:sym typeface="Calibri"/>
              </a:rPr>
              <a:t> auf das </a:t>
            </a:r>
            <a:r>
              <a:rPr lang="en-US" sz="2600" dirty="0" err="1" smtClean="0">
                <a:latin typeface="Calibri"/>
                <a:ea typeface="Calibri"/>
                <a:cs typeface="Calibri"/>
                <a:sym typeface="Calibri"/>
              </a:rPr>
              <a:t>vorgegebene</a:t>
            </a:r>
            <a:r>
              <a:rPr lang="en-US" sz="26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600" dirty="0" err="1" smtClean="0">
                <a:latin typeface="Calibri"/>
                <a:ea typeface="Calibri"/>
                <a:cs typeface="Calibri"/>
                <a:sym typeface="Calibri"/>
              </a:rPr>
              <a:t>Thema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ts val="4400"/>
              <a:buFont typeface="Calibri"/>
              <a:buNone/>
            </a:pPr>
            <a:r>
              <a:rPr lang="en-US" b="1" dirty="0" smtClean="0">
                <a:solidFill>
                  <a:srgbClr val="E20000"/>
                </a:solidFill>
              </a:rPr>
              <a:t>Rolle der </a:t>
            </a:r>
            <a:r>
              <a:rPr lang="en-US" b="1" dirty="0" err="1" smtClean="0">
                <a:solidFill>
                  <a:srgbClr val="E20000"/>
                </a:solidFill>
              </a:rPr>
              <a:t>Lehrkraft</a:t>
            </a:r>
            <a:endParaRPr sz="4400" b="1" i="0" u="none" strike="noStrike" cap="none" dirty="0">
              <a:solidFill>
                <a:srgbClr val="E2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467544" y="1696616"/>
            <a:ext cx="8229600" cy="40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dirty="0" err="1" smtClean="0"/>
              <a:t>Einführung</a:t>
            </a:r>
            <a:r>
              <a:rPr lang="en-US" sz="3000" dirty="0" smtClean="0"/>
              <a:t> in die </a:t>
            </a:r>
            <a:r>
              <a:rPr lang="en-US" sz="3000" dirty="0" err="1" smtClean="0"/>
              <a:t>Methode</a:t>
            </a:r>
            <a:endParaRPr sz="3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302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de-DE" sz="3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Verteilung der Rollen der Schüler*innen</a:t>
            </a:r>
            <a:endParaRPr sz="3000" dirty="0"/>
          </a:p>
          <a:p>
            <a:pPr marL="342900" marR="0" lvl="0" indent="-3302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dirty="0" err="1" smtClean="0"/>
              <a:t>Themenauswahl</a:t>
            </a:r>
            <a:endParaRPr sz="3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302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dirty="0" err="1" smtClean="0"/>
              <a:t>Beobachtung</a:t>
            </a:r>
            <a:r>
              <a:rPr lang="en-US" sz="3000" dirty="0" smtClean="0"/>
              <a:t> und </a:t>
            </a:r>
            <a:r>
              <a:rPr lang="en-US" sz="3000" dirty="0" err="1" smtClean="0"/>
              <a:t>Begleitung</a:t>
            </a:r>
            <a:r>
              <a:rPr lang="en-US" sz="3000" dirty="0" smtClean="0"/>
              <a:t> der </a:t>
            </a:r>
            <a:r>
              <a:rPr lang="en-US" sz="3000" dirty="0" err="1" smtClean="0"/>
              <a:t>Debatte</a:t>
            </a:r>
            <a:endParaRPr sz="3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302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dirty="0" err="1" smtClean="0"/>
              <a:t>Schriftliche</a:t>
            </a:r>
            <a:r>
              <a:rPr lang="en-US" sz="3000" dirty="0" smtClean="0"/>
              <a:t> </a:t>
            </a:r>
            <a:r>
              <a:rPr lang="en-US" sz="3000" dirty="0" err="1" smtClean="0"/>
              <a:t>Fixierung</a:t>
            </a:r>
            <a:r>
              <a:rPr lang="en-US" sz="3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der </a:t>
            </a:r>
            <a:r>
              <a:rPr lang="en-US" sz="30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Hauptargumente</a:t>
            </a:r>
            <a:r>
              <a:rPr lang="en-US" sz="3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während</a:t>
            </a:r>
            <a:r>
              <a:rPr lang="en-US" sz="3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der </a:t>
            </a:r>
            <a:r>
              <a:rPr lang="en-US" sz="30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Debatte</a:t>
            </a:r>
            <a:r>
              <a:rPr lang="en-US" sz="3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30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Tafel</a:t>
            </a:r>
            <a:r>
              <a:rPr lang="en-US" sz="3000" dirty="0" smtClean="0"/>
              <a:t>/Whiteboard)</a:t>
            </a:r>
            <a:r>
              <a:rPr lang="en-US" sz="3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 </a:t>
            </a:r>
            <a:endParaRPr sz="3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302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dirty="0" err="1" smtClean="0"/>
              <a:t>Zusammenfassung</a:t>
            </a:r>
            <a:r>
              <a:rPr lang="en-US" sz="3000" dirty="0" smtClean="0"/>
              <a:t> der </a:t>
            </a:r>
            <a:r>
              <a:rPr lang="en-US" sz="3000" dirty="0" err="1" smtClean="0"/>
              <a:t>Schlussfolgerungen</a:t>
            </a:r>
            <a:r>
              <a:rPr lang="en-US" sz="3000" dirty="0" smtClean="0"/>
              <a:t> </a:t>
            </a:r>
            <a:r>
              <a:rPr lang="en-US" sz="3000" dirty="0" err="1" smtClean="0"/>
              <a:t>aus</a:t>
            </a:r>
            <a:r>
              <a:rPr lang="en-US" sz="3000" dirty="0" smtClean="0"/>
              <a:t> der </a:t>
            </a:r>
            <a:r>
              <a:rPr lang="en-US" sz="3000" dirty="0" err="1" smtClean="0"/>
              <a:t>Debatte</a:t>
            </a:r>
            <a:endParaRPr sz="3000" dirty="0"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>
            <a:off x="543744" y="1544216"/>
            <a:ext cx="8229600" cy="40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/>
            <a:r>
              <a:rPr lang="de-DE" sz="2000" dirty="0">
                <a:solidFill>
                  <a:srgbClr val="000000"/>
                </a:solidFill>
              </a:rPr>
              <a:t>Die sexuelle Orientierung sucht man sich nicht aus; man wird entweder homosexuell oder heterosexuell geboren.</a:t>
            </a:r>
          </a:p>
          <a:p>
            <a:pPr marL="342900" indent="-342900"/>
            <a:r>
              <a:rPr lang="de-DE" sz="2000" dirty="0">
                <a:solidFill>
                  <a:srgbClr val="000000"/>
                </a:solidFill>
              </a:rPr>
              <a:t>Wenn du lesbisch, schwul, bi oder </a:t>
            </a:r>
            <a:r>
              <a:rPr lang="de-DE" sz="2000" dirty="0" err="1">
                <a:solidFill>
                  <a:srgbClr val="000000"/>
                </a:solidFill>
              </a:rPr>
              <a:t>trans</a:t>
            </a:r>
            <a:r>
              <a:rPr lang="de-DE" sz="2000" dirty="0">
                <a:solidFill>
                  <a:srgbClr val="000000"/>
                </a:solidFill>
              </a:rPr>
              <a:t>* bist, solltest du dich bei deiner Familie und deinen Freunden outen.</a:t>
            </a:r>
          </a:p>
          <a:p>
            <a:pPr marL="342900" indent="-342900"/>
            <a:r>
              <a:rPr lang="de-DE" sz="2000" dirty="0">
                <a:solidFill>
                  <a:srgbClr val="000000"/>
                </a:solidFill>
              </a:rPr>
              <a:t>Menschen, die lesbisch, schwul, bi oder </a:t>
            </a:r>
            <a:r>
              <a:rPr lang="de-DE" sz="2000" dirty="0" err="1">
                <a:solidFill>
                  <a:srgbClr val="000000"/>
                </a:solidFill>
              </a:rPr>
              <a:t>trans</a:t>
            </a:r>
            <a:r>
              <a:rPr lang="de-DE" sz="2000" dirty="0">
                <a:solidFill>
                  <a:srgbClr val="000000"/>
                </a:solidFill>
              </a:rPr>
              <a:t>*sind, sollten heiraten dürfen.</a:t>
            </a:r>
          </a:p>
          <a:p>
            <a:pPr marL="342900" indent="-342900"/>
            <a:r>
              <a:rPr lang="de-DE" sz="2000" dirty="0">
                <a:solidFill>
                  <a:srgbClr val="000000"/>
                </a:solidFill>
              </a:rPr>
              <a:t>Paare, die lesbisch, schwul, bi oder </a:t>
            </a:r>
            <a:r>
              <a:rPr lang="de-DE" sz="2000" dirty="0" err="1">
                <a:solidFill>
                  <a:srgbClr val="000000"/>
                </a:solidFill>
              </a:rPr>
              <a:t>trans</a:t>
            </a:r>
            <a:r>
              <a:rPr lang="de-DE" sz="2000" dirty="0">
                <a:solidFill>
                  <a:srgbClr val="000000"/>
                </a:solidFill>
              </a:rPr>
              <a:t>*sind, sollten Kinder adoptieren dürfen.</a:t>
            </a:r>
          </a:p>
          <a:p>
            <a:pPr marL="342900" indent="-342900"/>
            <a:r>
              <a:rPr lang="de-DE" sz="2000" dirty="0">
                <a:solidFill>
                  <a:srgbClr val="000000"/>
                </a:solidFill>
              </a:rPr>
              <a:t>Prominente, die lesbisch, schwul, bi oder </a:t>
            </a:r>
            <a:r>
              <a:rPr lang="de-DE" sz="2000" dirty="0" err="1">
                <a:solidFill>
                  <a:srgbClr val="000000"/>
                </a:solidFill>
              </a:rPr>
              <a:t>trans</a:t>
            </a:r>
            <a:r>
              <a:rPr lang="de-DE" sz="2000" dirty="0">
                <a:solidFill>
                  <a:srgbClr val="000000"/>
                </a:solidFill>
              </a:rPr>
              <a:t>*sind, sollten sich outen, um aktiv für LGBT-Rechte einzutreten.</a:t>
            </a:r>
          </a:p>
          <a:p>
            <a:pPr marL="342900" indent="-342900"/>
            <a:r>
              <a:rPr lang="de-DE" sz="2000" dirty="0">
                <a:solidFill>
                  <a:srgbClr val="000000"/>
                </a:solidFill>
              </a:rPr>
              <a:t>Schwule Männer sind sehr weiblich und lesbische Frauen sind sehr männlich.</a:t>
            </a:r>
          </a:p>
          <a:p>
            <a:pPr marL="342900" indent="-342900"/>
            <a:r>
              <a:rPr lang="de-DE" sz="2000" dirty="0">
                <a:solidFill>
                  <a:srgbClr val="000000"/>
                </a:solidFill>
              </a:rPr>
              <a:t>Es ist in Ordnung, über die sexuelle Identität anderer zu urteilen.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4400"/>
              <a:buFont typeface="Calibri"/>
              <a:buNone/>
            </a:pPr>
            <a:r>
              <a:rPr lang="en-US" sz="4400" b="1" i="0" u="none" strike="noStrike" cap="none" dirty="0" err="1" smtClean="0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Mögliche</a:t>
            </a:r>
            <a:r>
              <a:rPr lang="en-US" sz="4400" b="1" i="0" u="none" strike="noStrike" cap="none" dirty="0" smtClean="0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i="0" u="none" strike="noStrike" cap="none" dirty="0" err="1" smtClean="0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Themen</a:t>
            </a:r>
            <a:endParaRPr sz="4400" b="1" i="0" u="none" strike="noStrike" cap="none" dirty="0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4400"/>
              <a:buFont typeface="Calibri"/>
              <a:buNone/>
            </a:pPr>
            <a:r>
              <a:rPr lang="en-US" sz="4400" b="1" i="0" u="none" strike="noStrike" cap="none" dirty="0" err="1" smtClean="0">
                <a:solidFill>
                  <a:srgbClr val="FF0066"/>
                </a:solidFill>
                <a:latin typeface="Calibri"/>
                <a:ea typeface="Calibri"/>
                <a:cs typeface="Calibri"/>
                <a:sym typeface="Calibri"/>
              </a:rPr>
              <a:t>Rollenverteilung</a:t>
            </a:r>
            <a:endParaRPr sz="4400" b="1" i="0" u="none" strike="noStrike" cap="none" dirty="0">
              <a:solidFill>
                <a:srgbClr val="FF00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7"/>
          <p:cNvSpPr txBox="1"/>
          <p:nvPr/>
        </p:nvSpPr>
        <p:spPr>
          <a:xfrm>
            <a:off x="2915816" y="1268760"/>
            <a:ext cx="3528392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err="1" smtClean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Wer</a:t>
            </a:r>
            <a:r>
              <a:rPr lang="en-US" sz="3200" b="1" dirty="0" smtClean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dirty="0" err="1" smtClean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ist</a:t>
            </a:r>
            <a:r>
              <a:rPr lang="en-US" sz="3200" b="1" dirty="0" smtClean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dirty="0" err="1" smtClean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wer</a:t>
            </a:r>
            <a:r>
              <a:rPr lang="en-US" sz="3200" b="1" dirty="0" smtClean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3200" b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7"/>
          <p:cNvSpPr txBox="1"/>
          <p:nvPr/>
        </p:nvSpPr>
        <p:spPr>
          <a:xfrm>
            <a:off x="1170445" y="2714909"/>
            <a:ext cx="3024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MODERATOR*IN</a:t>
            </a:r>
            <a:endParaRPr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7"/>
          <p:cNvSpPr txBox="1"/>
          <p:nvPr/>
        </p:nvSpPr>
        <p:spPr>
          <a:xfrm>
            <a:off x="1170444" y="3576283"/>
            <a:ext cx="3538715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ZEITWÄCHTER*INNEN</a:t>
            </a:r>
            <a:endParaRPr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7"/>
          <p:cNvSpPr txBox="1"/>
          <p:nvPr/>
        </p:nvSpPr>
        <p:spPr>
          <a:xfrm>
            <a:off x="4437834" y="2684159"/>
            <a:ext cx="44205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GRUPPENMITGLIEDER</a:t>
            </a:r>
            <a:endParaRPr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7"/>
          <p:cNvSpPr txBox="1"/>
          <p:nvPr/>
        </p:nvSpPr>
        <p:spPr>
          <a:xfrm>
            <a:off x="4974336" y="3576283"/>
            <a:ext cx="352044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BEOBACHTER*INNEN</a:t>
            </a:r>
            <a:endParaRPr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1FF01"/>
              </a:buClr>
              <a:buSzPts val="4400"/>
              <a:buFont typeface="Calibri"/>
              <a:buNone/>
            </a:pPr>
            <a:r>
              <a:rPr lang="en-US" sz="4400" b="1" i="0" u="none" strike="noStrike" cap="none" dirty="0" smtClean="0">
                <a:solidFill>
                  <a:srgbClr val="6AA84F"/>
                </a:solidFill>
                <a:latin typeface="Calibri"/>
                <a:ea typeface="Calibri"/>
                <a:cs typeface="Calibri"/>
                <a:sym typeface="Calibri"/>
              </a:rPr>
              <a:t>GRUPPENMITGLIEDER</a:t>
            </a:r>
            <a:endParaRPr sz="4400" b="1" i="0" u="none" strike="noStrike" cap="none" dirty="0">
              <a:solidFill>
                <a:srgbClr val="6AA84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8"/>
          <p:cNvSpPr txBox="1"/>
          <p:nvPr/>
        </p:nvSpPr>
        <p:spPr>
          <a:xfrm>
            <a:off x="683567" y="1787475"/>
            <a:ext cx="7776900" cy="25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Aufteilung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der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Schüler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innen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zwei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Gruppen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sz="3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93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○"/>
            </a:pPr>
            <a:r>
              <a:rPr lang="en-US" sz="2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 </a:t>
            </a:r>
            <a:endParaRPr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93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○"/>
            </a:pPr>
            <a:r>
              <a:rPr lang="de-DE" sz="2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Contra</a:t>
            </a:r>
            <a:endParaRPr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Etwa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</a:t>
            </a:r>
            <a:r>
              <a:rPr lang="de-DE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Schüler*innen pro Gruppe</a:t>
            </a:r>
            <a:endParaRPr sz="3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Schüler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innen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präsentieren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ihre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Argumente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stellen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Fragen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bzw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eantworten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diese</a:t>
            </a:r>
            <a:r>
              <a:rPr lang="de-DE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und ziehen ein Fazit</a:t>
            </a:r>
            <a:endParaRPr sz="3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Calibri"/>
              <a:buNone/>
            </a:pPr>
            <a:r>
              <a:rPr lang="en-US" sz="4400" b="1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MODERATOR*IN</a:t>
            </a:r>
            <a:endParaRPr sz="4400" b="1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9"/>
          <p:cNvSpPr txBox="1">
            <a:spLocks noGrp="1"/>
          </p:cNvSpPr>
          <p:nvPr>
            <p:ph type="body" idx="1"/>
          </p:nvPr>
        </p:nvSpPr>
        <p:spPr>
          <a:xfrm>
            <a:off x="251520" y="2132856"/>
            <a:ext cx="4320480" cy="3201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Lenkt</a:t>
            </a:r>
            <a:r>
              <a:rPr lang="en-US" dirty="0" smtClean="0"/>
              <a:t> die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 smtClean="0"/>
              <a:t>D</a:t>
            </a:r>
            <a:r>
              <a:rPr lang="en-US" sz="32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ebatte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dirty="0"/>
          </a:p>
          <a:p>
            <a:pPr marL="457200" marR="0" lvl="0" indent="-393700" algn="l" rtl="0">
              <a:spcBef>
                <a:spcPts val="640"/>
              </a:spcBef>
              <a:spcAft>
                <a:spcPts val="0"/>
              </a:spcAft>
              <a:buSzPts val="2600"/>
              <a:buChar char="•"/>
            </a:pPr>
            <a:r>
              <a:rPr lang="en-US" sz="2600" dirty="0" err="1" smtClean="0"/>
              <a:t>Erteilt</a:t>
            </a:r>
            <a:r>
              <a:rPr lang="en-US" sz="2600" dirty="0" smtClean="0"/>
              <a:t> das Wort </a:t>
            </a:r>
            <a:r>
              <a:rPr lang="en-US" sz="2600" dirty="0" err="1" smtClean="0"/>
              <a:t>entsprechend</a:t>
            </a:r>
            <a:r>
              <a:rPr lang="en-US" sz="2600" dirty="0" smtClean="0"/>
              <a:t> der </a:t>
            </a:r>
            <a:r>
              <a:rPr lang="en-US" sz="2600" dirty="0" err="1" smtClean="0"/>
              <a:t>Aufteilung</a:t>
            </a:r>
            <a:r>
              <a:rPr lang="en-US" sz="2600" dirty="0" smtClean="0"/>
              <a:t>.</a:t>
            </a:r>
          </a:p>
          <a:p>
            <a:pPr marL="63500" marR="0" lvl="0" indent="0" algn="l" rtl="0">
              <a:spcBef>
                <a:spcPts val="640"/>
              </a:spcBef>
              <a:spcAft>
                <a:spcPts val="0"/>
              </a:spcAft>
              <a:buSzPts val="2600"/>
              <a:buNone/>
            </a:pPr>
            <a:endParaRPr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 dirty="0" err="1" smtClean="0"/>
              <a:t>Stellt</a:t>
            </a:r>
            <a:r>
              <a:rPr lang="en-US" sz="2600" dirty="0" smtClean="0"/>
              <a:t> </a:t>
            </a:r>
            <a:r>
              <a:rPr lang="en-US" sz="2600" dirty="0" err="1" smtClean="0"/>
              <a:t>sicher</a:t>
            </a:r>
            <a:r>
              <a:rPr lang="en-US" sz="2600" dirty="0" smtClean="0"/>
              <a:t>, </a:t>
            </a:r>
            <a:r>
              <a:rPr lang="en-US" sz="2600" dirty="0" err="1" smtClean="0"/>
              <a:t>dass</a:t>
            </a:r>
            <a:r>
              <a:rPr lang="en-US" sz="2600" dirty="0" smtClean="0"/>
              <a:t> die </a:t>
            </a:r>
            <a:r>
              <a:rPr lang="en-US" sz="2600" dirty="0" err="1" smtClean="0"/>
              <a:t>Regeln</a:t>
            </a:r>
            <a:r>
              <a:rPr lang="en-US" sz="2600" dirty="0" smtClean="0"/>
              <a:t> </a:t>
            </a:r>
            <a:r>
              <a:rPr lang="en-US" sz="2600" dirty="0" err="1" smtClean="0"/>
              <a:t>eingehalten</a:t>
            </a:r>
            <a:r>
              <a:rPr lang="en-US" sz="2600" dirty="0" smtClean="0"/>
              <a:t> </a:t>
            </a:r>
            <a:r>
              <a:rPr lang="en-US" sz="2600" dirty="0" err="1" smtClean="0"/>
              <a:t>werden</a:t>
            </a:r>
            <a:r>
              <a:rPr lang="en-US" sz="2600" dirty="0" smtClean="0"/>
              <a:t>.</a:t>
            </a:r>
            <a:endParaRPr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8" name="Google Shape;128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31398" y="2297817"/>
            <a:ext cx="3554242" cy="25119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953734"/>
              </a:buClr>
              <a:buSzPts val="4400"/>
              <a:buFont typeface="Calibri"/>
              <a:buNone/>
            </a:pPr>
            <a:r>
              <a:rPr lang="en-US" sz="4400" b="1" i="0" u="none" strike="noStrike" cap="none" dirty="0" smtClean="0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  <a:t>ZEITWÄCHTER*IN</a:t>
            </a:r>
            <a:endParaRPr sz="4400" b="1" i="0" u="none" strike="noStrike" cap="none" dirty="0">
              <a:solidFill>
                <a:srgbClr val="95373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4" name="Google Shape;134;p2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97626" y="1830723"/>
            <a:ext cx="4262100" cy="3758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0"/>
          <p:cNvSpPr txBox="1"/>
          <p:nvPr/>
        </p:nvSpPr>
        <p:spPr>
          <a:xfrm>
            <a:off x="4572000" y="1916200"/>
            <a:ext cx="4176900" cy="33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0" indent="-247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de-DE" sz="2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Stellt sicher, dass jedes Team die gleiche Redezeit bekommt.</a:t>
            </a:r>
            <a:endParaRPr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0" indent="-247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de-DE" sz="2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Läutet eine Glocke, wenn die Zeit abgelaufen ist.</a:t>
            </a:r>
            <a:endParaRPr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B2A0C7"/>
              </a:buClr>
              <a:buSzPts val="4400"/>
              <a:buFont typeface="Calibri"/>
              <a:buNone/>
            </a:pPr>
            <a:r>
              <a:rPr lang="en-US" sz="4400" b="1" i="0" u="none" strike="noStrike" cap="none" dirty="0" smtClean="0">
                <a:solidFill>
                  <a:srgbClr val="B2A0C7"/>
                </a:solidFill>
                <a:latin typeface="Calibri"/>
                <a:ea typeface="Calibri"/>
                <a:cs typeface="Calibri"/>
                <a:sym typeface="Calibri"/>
              </a:rPr>
              <a:t>BEOBACHTER*INNEN</a:t>
            </a:r>
            <a:endParaRPr sz="4400" b="1" i="0" u="none" strike="noStrike" cap="none" dirty="0">
              <a:solidFill>
                <a:srgbClr val="B2A0C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1" name="Google Shape;141;p2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220072" y="1506937"/>
            <a:ext cx="3722762" cy="3722762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1"/>
          <p:cNvSpPr txBox="1"/>
          <p:nvPr/>
        </p:nvSpPr>
        <p:spPr>
          <a:xfrm>
            <a:off x="219674" y="1768450"/>
            <a:ext cx="4778400" cy="4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47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2 - 4 </a:t>
            </a:r>
            <a:r>
              <a:rPr lang="en-US" sz="2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Schüler</a:t>
            </a:r>
            <a:r>
              <a:rPr lang="en-US" sz="2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r>
              <a:rPr lang="en-US" sz="2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innen</a:t>
            </a:r>
            <a:endParaRPr lang="en-US" sz="26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100"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</a:pPr>
            <a:endParaRPr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47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de-DE" sz="2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Machen die erforderlichen Notizen auf dem Beobachtungsbogen.</a:t>
            </a:r>
            <a:endParaRPr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47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Stellen</a:t>
            </a:r>
            <a:r>
              <a:rPr lang="en-US" sz="2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am </a:t>
            </a:r>
            <a:r>
              <a:rPr lang="en-US" sz="2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Ende</a:t>
            </a:r>
            <a:r>
              <a:rPr lang="en-US" sz="2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ihr</a:t>
            </a:r>
            <a:r>
              <a:rPr lang="en-US" sz="2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Fazit</a:t>
            </a:r>
            <a:r>
              <a:rPr lang="en-US" sz="2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vor</a:t>
            </a:r>
            <a:r>
              <a:rPr lang="en-US" sz="2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434</Words>
  <Application>Microsoft Office PowerPoint</Application>
  <PresentationFormat>Diavoorstelling (4:3)</PresentationFormat>
  <Paragraphs>80</Paragraphs>
  <Slides>11</Slides>
  <Notes>11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Tema de Office</vt:lpstr>
      <vt:lpstr>Klassenzimmer-Debatte</vt:lpstr>
      <vt:lpstr>KLASSENZIMMER-DEBATTE</vt:lpstr>
      <vt:lpstr>Rolle der Lehrkraft</vt:lpstr>
      <vt:lpstr>Mögliche Themen</vt:lpstr>
      <vt:lpstr>Rollenverteilung</vt:lpstr>
      <vt:lpstr>GRUPPENMITGLIEDER</vt:lpstr>
      <vt:lpstr>MODERATOR*IN</vt:lpstr>
      <vt:lpstr>ZEITWÄCHTER*IN</vt:lpstr>
      <vt:lpstr>BEOBACHTER*INNEN</vt:lpstr>
      <vt:lpstr>Allgemeine Regeln</vt:lpstr>
      <vt:lpstr>Zeitlicher Ablauf (50´)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DEBATE</dc:title>
  <dc:creator>Corinna Kapfelsperger</dc:creator>
  <cp:lastModifiedBy>joris van wynendaele</cp:lastModifiedBy>
  <cp:revision>5</cp:revision>
  <dcterms:modified xsi:type="dcterms:W3CDTF">2018-11-24T15:18:01Z</dcterms:modified>
</cp:coreProperties>
</file>